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60" r:id="rId1"/>
  </p:sldMasterIdLst>
  <p:notesMasterIdLst>
    <p:notesMasterId r:id="rId7"/>
  </p:notesMasterIdLst>
  <p:sldIdLst>
    <p:sldId id="324" r:id="rId2"/>
    <p:sldId id="361" r:id="rId3"/>
    <p:sldId id="363" r:id="rId4"/>
    <p:sldId id="362" r:id="rId5"/>
    <p:sldId id="364" r:id="rId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6197" autoAdjust="0"/>
  </p:normalViewPr>
  <p:slideViewPr>
    <p:cSldViewPr snapToGrid="0">
      <p:cViewPr varScale="1">
        <p:scale>
          <a:sx n="119" d="100"/>
          <a:sy n="119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B101336-B16A-3D48-B8F4-724AC7EE32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800D91-2DA3-CD4A-87C9-995EC63ECC2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1A37DDF-8E97-684C-9B6A-025028AE1CAC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4AF6813-E803-CA44-80C4-0753B0AECF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CF0A4EF-4096-E748-9936-0E904495D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247D4A-3122-6343-B2D5-60D8955C29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685671-CE2F-A342-A4D0-22D669A394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52A5A1-912B-6346-B563-4180B065758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F476A4-69C8-4843-91AD-22A4AAB0F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B9C97-FBA4-754D-828B-A4B6633D9874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03B66-EBEC-0743-81AD-2812903C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0B669D-E998-9E49-B5BF-25DCB1D1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69D1B-53AF-E344-8CC9-725E7CC75D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690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8F38C-780E-A542-AB2C-F7BCA27E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2CCBD-8953-2747-9BEC-CEE43798B130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64C2E6-4104-C44C-B026-A71DB8503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FEDA3-7C4E-3C4C-999C-884C725B1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1EC20-F4F2-A54A-BC0A-E5C75F6122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675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5EF6A4-F2FF-DF41-8629-9F94DEF58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A330C-51A5-D748-9A1A-E78CBC060F27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7A150C-E07E-FD41-8E38-9C7313260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745B52-6F19-9E4A-9049-A41AF3B53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8EA05-D7FC-094F-B79E-0B83A2DC07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02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53071F-BED8-C44B-B227-494C2558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3A4A1-0353-7849-89E7-60126DBFE758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3AD083-86AE-8747-A621-0FDC0F487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973D8C-B6A4-B743-87D5-43504816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34ACB-26E1-AB4E-BCD1-1B7301F350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790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45C92D-4552-7645-BFE2-5AD9D5AA3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3DA6-1537-3A48-A9F0-9F01F88A1AB5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47CFD9-47CB-8A42-B927-4C13AE81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EDDEC8-D6F0-A64D-9A41-5407CFD8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81C93-8634-DD45-B788-296DB09785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094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5C73BC1-C76E-5E49-8561-C54AE365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F3E5C-0B15-E743-9CE9-547FE5612F0F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0015C9D-B829-EC4E-A88D-DBC07B7C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35B76A7-348D-4542-B187-202C65951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7199F-1617-C94F-8F11-68CFB883BF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975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D2921F4-DE42-C54B-81CF-66E19686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3113-35B7-3047-BAFA-7709F7264342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267CCE1-6C1D-9949-B425-0DCB8B4B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5235FF8-A1DF-DD48-9FE3-680A9DC1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4C6A4-B499-0F4C-BB0E-4C55AABF4A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5805D3CF-ACA3-BD44-BD3D-F2CE27127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9C32-348A-3346-B833-07CA43A5750F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D90764C-5EA1-214B-A756-93A60E31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396E790-905F-AE41-8116-B0499E862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FD32D-C6AF-6045-9955-454C151E4E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980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A935D2F4-770B-A746-BDF6-4200F59E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2861-0ED6-854E-B9C4-400D8B08E528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3C0C2521-3568-814E-B8C3-C1C3D66E5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ED882B3-BCAF-D847-BC5D-D7F8C4B4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C9120-824A-9048-A023-977B189897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8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F714213-0117-9B4F-BE22-43953074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B7D65-A95B-9347-AD30-8B3522C6DA2F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8655725-FE06-2343-AD4B-DEBC831B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0C208E8-5B13-C84F-9CE3-D4649DE3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2D46C-0485-DA40-A7A8-9CD81CDC3A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218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C5A802C-9E97-854E-8B6E-90CA9E155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DC78C-6408-7643-A2FC-769E726EE838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2A47564-1F16-3849-B2B8-24781B54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AE2D682-329B-6049-90DB-BCCCCF1C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2390-4FC6-4C4A-957A-881AF4A646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896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CE7CD03-4639-9A40-8CD3-5E181D3355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35736829-A532-8C45-BEC1-FF0AE5D67B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B77087-8495-164C-AEB7-E58262FDB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70B551-1DA2-B64A-B374-68B43CCD30DE}" type="datetimeFigureOut">
              <a:rPr lang="ja-JP" altLang="en-US"/>
              <a:pPr>
                <a:defRPr/>
              </a:pPr>
              <a:t>2020/11/30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5FC95A-8F15-7B49-A5DE-4D129AE24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6DD884-2791-B74F-871A-0521B9863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002309D-F91F-2E41-BE3A-760C5D1DB9C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FD474B-DDBC-E44C-9642-45DF70BCCED5}"/>
              </a:ext>
            </a:extLst>
          </p:cNvPr>
          <p:cNvSpPr txBox="1"/>
          <p:nvPr/>
        </p:nvSpPr>
        <p:spPr bwMode="auto">
          <a:xfrm>
            <a:off x="231775" y="1847850"/>
            <a:ext cx="7773988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66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Ｐ波</a:t>
            </a:r>
            <a:r>
              <a:rPr lang="ja-JP" altLang="en-US" sz="4400" dirty="0">
                <a:ea typeface="ＭＳ Ｐゴシック" charset="-128"/>
              </a:rPr>
              <a:t>（</a:t>
            </a:r>
            <a:r>
              <a:rPr lang="ja-JP" altLang="en-US" sz="4400" dirty="0">
                <a:solidFill>
                  <a:srgbClr val="DA7A10"/>
                </a:solidFill>
                <a:ea typeface="ＭＳ Ｐゴシック" charset="-128"/>
              </a:rPr>
              <a:t>縦波</a:t>
            </a:r>
            <a:r>
              <a:rPr lang="ja-JP" altLang="en-US" sz="4400" dirty="0">
                <a:ea typeface="ＭＳ Ｐゴシック" charset="-128"/>
              </a:rPr>
              <a:t>：初めにとどく波）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C540C5-8615-9B40-B0B2-39346C1296DE}"/>
              </a:ext>
            </a:extLst>
          </p:cNvPr>
          <p:cNvSpPr txBox="1"/>
          <p:nvPr/>
        </p:nvSpPr>
        <p:spPr bwMode="auto">
          <a:xfrm>
            <a:off x="250825" y="4324350"/>
            <a:ext cx="86074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72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Ｓ波</a:t>
            </a:r>
            <a:r>
              <a:rPr lang="ja-JP" altLang="en-US" sz="4400" dirty="0">
                <a:ea typeface="ＭＳ Ｐゴシック" charset="-128"/>
              </a:rPr>
              <a:t>（</a:t>
            </a:r>
            <a:r>
              <a:rPr lang="ja-JP" altLang="en-US" sz="4400" dirty="0">
                <a:solidFill>
                  <a:srgbClr val="DA7A10"/>
                </a:solidFill>
                <a:ea typeface="ＭＳ Ｐゴシック" charset="-128"/>
              </a:rPr>
              <a:t>横波</a:t>
            </a:r>
            <a:r>
              <a:rPr lang="ja-JP" altLang="en-US" sz="4400" dirty="0">
                <a:ea typeface="ＭＳ Ｐゴシック" charset="-128"/>
              </a:rPr>
              <a:t>：後からとどく波）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4F775A99-989C-1143-8C2E-32CA14EC2A2C}"/>
              </a:ext>
            </a:extLst>
          </p:cNvPr>
          <p:cNvGrpSpPr>
            <a:grpSpLocks/>
          </p:cNvGrpSpPr>
          <p:nvPr/>
        </p:nvGrpSpPr>
        <p:grpSpPr bwMode="auto">
          <a:xfrm>
            <a:off x="931863" y="2924175"/>
            <a:ext cx="7704137" cy="950913"/>
            <a:chOff x="1110077" y="2924944"/>
            <a:chExt cx="7704138" cy="950286"/>
          </a:xfrm>
        </p:grpSpPr>
        <p:sp>
          <p:nvSpPr>
            <p:cNvPr id="2077" name="テキスト ボックス 1">
              <a:extLst>
                <a:ext uri="{FF2B5EF4-FFF2-40B4-BE49-F238E27FC236}">
                  <a16:creationId xmlns:a16="http://schemas.microsoft.com/office/drawing/2014/main" id="{9812BB12-7012-2741-BBF0-ACE7C2422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0077" y="3106738"/>
              <a:ext cx="7704138" cy="768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4400">
                  <a:solidFill>
                    <a:srgbClr val="FF0000"/>
                  </a:solidFill>
                </a:rPr>
                <a:t>速く</a:t>
              </a:r>
              <a:r>
                <a:rPr lang="ja-JP" altLang="en-US" sz="4400"/>
                <a:t>伝わる。小さめのゆれ。</a:t>
              </a:r>
            </a:p>
          </p:txBody>
        </p:sp>
        <p:sp>
          <p:nvSpPr>
            <p:cNvPr id="2078" name="テキスト ボックス 13">
              <a:extLst>
                <a:ext uri="{FF2B5EF4-FFF2-40B4-BE49-F238E27FC236}">
                  <a16:creationId xmlns:a16="http://schemas.microsoft.com/office/drawing/2014/main" id="{182A395E-FF74-5448-AE53-5233FAD4D6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1970" y="2924944"/>
              <a:ext cx="23042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/>
                <a:t>はや　　　つた</a:t>
              </a:r>
            </a:p>
          </p:txBody>
        </p:sp>
        <p:sp>
          <p:nvSpPr>
            <p:cNvPr id="2079" name="テキスト ボックス 15">
              <a:extLst>
                <a:ext uri="{FF2B5EF4-FFF2-40B4-BE49-F238E27FC236}">
                  <a16:creationId xmlns:a16="http://schemas.microsoft.com/office/drawing/2014/main" id="{3A2099DD-EDFF-BB4E-8E11-B51FF7772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0921" y="2924944"/>
              <a:ext cx="81287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/>
                <a:t>ちい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A385BBFE-A532-DA40-85EA-D3E5BF234963}"/>
              </a:ext>
            </a:extLst>
          </p:cNvPr>
          <p:cNvGrpSpPr>
            <a:grpSpLocks/>
          </p:cNvGrpSpPr>
          <p:nvPr/>
        </p:nvGrpSpPr>
        <p:grpSpPr bwMode="auto">
          <a:xfrm>
            <a:off x="973138" y="5422900"/>
            <a:ext cx="8961437" cy="930275"/>
            <a:chOff x="1095094" y="5422322"/>
            <a:chExt cx="8416925" cy="931021"/>
          </a:xfrm>
        </p:grpSpPr>
        <p:sp>
          <p:nvSpPr>
            <p:cNvPr id="2075" name="テキスト ボックス 6">
              <a:extLst>
                <a:ext uri="{FF2B5EF4-FFF2-40B4-BE49-F238E27FC236}">
                  <a16:creationId xmlns:a16="http://schemas.microsoft.com/office/drawing/2014/main" id="{FE776C10-AD08-4E4B-AD0D-DA9DCB6B7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5094" y="5583238"/>
              <a:ext cx="8416925" cy="770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4400">
                  <a:solidFill>
                    <a:srgbClr val="FF0000"/>
                  </a:solidFill>
                </a:rPr>
                <a:t>ゆっくり</a:t>
              </a:r>
              <a:r>
                <a:rPr lang="ja-JP" altLang="en-US" sz="4400"/>
                <a:t>伝わる。はげしいゆれ。</a:t>
              </a:r>
            </a:p>
          </p:txBody>
        </p:sp>
        <p:sp>
          <p:nvSpPr>
            <p:cNvPr id="2076" name="テキスト ボックス 16">
              <a:extLst>
                <a:ext uri="{FF2B5EF4-FFF2-40B4-BE49-F238E27FC236}">
                  <a16:creationId xmlns:a16="http://schemas.microsoft.com/office/drawing/2014/main" id="{689B400F-4490-7D49-917C-FB021F2B5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3905" y="5422322"/>
              <a:ext cx="7607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/>
                <a:t>つた</a:t>
              </a:r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008542A-BC0B-AF4D-A69A-4B06652A9A2E}"/>
              </a:ext>
            </a:extLst>
          </p:cNvPr>
          <p:cNvSpPr/>
          <p:nvPr/>
        </p:nvSpPr>
        <p:spPr>
          <a:xfrm>
            <a:off x="6664325" y="1046163"/>
            <a:ext cx="1524000" cy="12874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2055" name="グループ化 1">
            <a:extLst>
              <a:ext uri="{FF2B5EF4-FFF2-40B4-BE49-F238E27FC236}">
                <a16:creationId xmlns:a16="http://schemas.microsoft.com/office/drawing/2014/main" id="{B8696E32-FE2C-814E-BB1A-E4DA5D279695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228600"/>
            <a:ext cx="7175500" cy="1304925"/>
            <a:chOff x="250825" y="228818"/>
            <a:chExt cx="7174734" cy="1304605"/>
          </a:xfrm>
        </p:grpSpPr>
        <p:grpSp>
          <p:nvGrpSpPr>
            <p:cNvPr id="2070" name="グループ化 5">
              <a:extLst>
                <a:ext uri="{FF2B5EF4-FFF2-40B4-BE49-F238E27FC236}">
                  <a16:creationId xmlns:a16="http://schemas.microsoft.com/office/drawing/2014/main" id="{37620A7C-6EFA-294E-B156-080EBD9FCF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825" y="228818"/>
              <a:ext cx="7174734" cy="1304605"/>
              <a:chOff x="250825" y="229124"/>
              <a:chExt cx="4824413" cy="1304299"/>
            </a:xfrm>
          </p:grpSpPr>
          <p:sp>
            <p:nvSpPr>
              <p:cNvPr id="15379" name="テキスト ボックス 1">
                <a:extLst>
                  <a:ext uri="{FF2B5EF4-FFF2-40B4-BE49-F238E27FC236}">
                    <a16:creationId xmlns:a16="http://schemas.microsoft.com/office/drawing/2014/main" id="{A777178D-3BD4-D442-AFC1-9596463A7B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825" y="333849"/>
                <a:ext cx="4824413" cy="11995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ja-JP" altLang="en-US" sz="7200" dirty="0">
                    <a:solidFill>
                      <a:srgbClr val="FF0000"/>
                    </a:solidFill>
                  </a:rPr>
                  <a:t>地震</a:t>
                </a:r>
                <a:r>
                  <a:rPr lang="ja-JP" altLang="en-US" sz="4000" dirty="0"/>
                  <a:t>の</a:t>
                </a:r>
                <a:r>
                  <a:rPr lang="ja-JP" altLang="en-US" sz="7200" dirty="0">
                    <a:solidFill>
                      <a:schemeClr val="accent4">
                        <a:lumMod val="75000"/>
                      </a:schemeClr>
                    </a:solidFill>
                  </a:rPr>
                  <a:t>波</a:t>
                </a:r>
                <a:r>
                  <a:rPr lang="ja-JP" altLang="en-US" sz="4000" dirty="0"/>
                  <a:t>の</a:t>
                </a:r>
                <a:r>
                  <a:rPr lang="ja-JP" altLang="en-US" sz="7200" dirty="0">
                    <a:solidFill>
                      <a:schemeClr val="accent4">
                        <a:lumMod val="75000"/>
                      </a:schemeClr>
                    </a:solidFill>
                  </a:rPr>
                  <a:t>種類</a:t>
                </a:r>
              </a:p>
            </p:txBody>
          </p:sp>
          <p:sp>
            <p:nvSpPr>
              <p:cNvPr id="2074" name="テキスト ボックス 3">
                <a:extLst>
                  <a:ext uri="{FF2B5EF4-FFF2-40B4-BE49-F238E27FC236}">
                    <a16:creationId xmlns:a16="http://schemas.microsoft.com/office/drawing/2014/main" id="{5759BB5E-AD0C-7143-A333-AEB1CF7A16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229" y="229124"/>
                <a:ext cx="17281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ja-JP" altLang="en-US"/>
                  <a:t>　じ　　　　し　ん</a:t>
                </a:r>
              </a:p>
            </p:txBody>
          </p:sp>
        </p:grpSp>
        <p:sp>
          <p:nvSpPr>
            <p:cNvPr id="2071" name="テキスト ボックス 3">
              <a:extLst>
                <a:ext uri="{FF2B5EF4-FFF2-40B4-BE49-F238E27FC236}">
                  <a16:creationId xmlns:a16="http://schemas.microsoft.com/office/drawing/2014/main" id="{0B6945EA-9414-A74E-8AE4-CC05F13716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9763" y="228905"/>
              <a:ext cx="11338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/>
                <a:t>　な　み</a:t>
              </a:r>
            </a:p>
          </p:txBody>
        </p:sp>
        <p:sp>
          <p:nvSpPr>
            <p:cNvPr id="2072" name="テキスト ボックス 3">
              <a:extLst>
                <a:ext uri="{FF2B5EF4-FFF2-40B4-BE49-F238E27FC236}">
                  <a16:creationId xmlns:a16="http://schemas.microsoft.com/office/drawing/2014/main" id="{EF2ACC8C-C20D-0B4E-9F29-F9E52E0D50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7249" y="228905"/>
              <a:ext cx="25701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/>
                <a:t>　し　ゅ　　　る　い</a:t>
              </a:r>
            </a:p>
          </p:txBody>
        </p:sp>
      </p:grpSp>
      <p:sp>
        <p:nvSpPr>
          <p:cNvPr id="2056" name="テキスト ボックス 1">
            <a:extLst>
              <a:ext uri="{FF2B5EF4-FFF2-40B4-BE49-F238E27FC236}">
                <a16:creationId xmlns:a16="http://schemas.microsoft.com/office/drawing/2014/main" id="{D8C58A5E-8810-6846-AC2E-8F0B789A2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0" y="2017713"/>
            <a:ext cx="1812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　　　　　なみ</a:t>
            </a:r>
          </a:p>
        </p:txBody>
      </p:sp>
      <p:sp>
        <p:nvSpPr>
          <p:cNvPr id="2057" name="テキスト ボックス 1">
            <a:extLst>
              <a:ext uri="{FF2B5EF4-FFF2-40B4-BE49-F238E27FC236}">
                <a16:creationId xmlns:a16="http://schemas.microsoft.com/office/drawing/2014/main" id="{64ED46A5-A5F9-1B4E-9EAD-1E73AF14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0863" y="4554538"/>
            <a:ext cx="1811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　　　　　なみ</a:t>
            </a:r>
          </a:p>
        </p:txBody>
      </p:sp>
      <p:sp>
        <p:nvSpPr>
          <p:cNvPr id="2058" name="テキスト ボックス 7">
            <a:extLst>
              <a:ext uri="{FF2B5EF4-FFF2-40B4-BE49-F238E27FC236}">
                <a16:creationId xmlns:a16="http://schemas.microsoft.com/office/drawing/2014/main" id="{44FCAD0E-8140-CB40-B146-16FDFEA06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1720850"/>
            <a:ext cx="517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は</a:t>
            </a:r>
          </a:p>
        </p:txBody>
      </p:sp>
      <p:sp>
        <p:nvSpPr>
          <p:cNvPr id="2059" name="テキスト ボックス 28">
            <a:extLst>
              <a:ext uri="{FF2B5EF4-FFF2-40B4-BE49-F238E27FC236}">
                <a16:creationId xmlns:a16="http://schemas.microsoft.com/office/drawing/2014/main" id="{BF7F8498-FED8-DA48-8237-82C1D869E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975" y="42402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は</a:t>
            </a:r>
          </a:p>
        </p:txBody>
      </p:sp>
      <p:sp>
        <p:nvSpPr>
          <p:cNvPr id="2060" name="テキスト ボックス 8">
            <a:extLst>
              <a:ext uri="{FF2B5EF4-FFF2-40B4-BE49-F238E27FC236}">
                <a16:creationId xmlns:a16="http://schemas.microsoft.com/office/drawing/2014/main" id="{D2377BA9-24A9-644C-8116-C4DBFEFB7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575" y="1979613"/>
            <a:ext cx="1501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たてなみ</a:t>
            </a:r>
          </a:p>
        </p:txBody>
      </p:sp>
      <p:sp>
        <p:nvSpPr>
          <p:cNvPr id="2061" name="テキスト ボックス 30">
            <a:extLst>
              <a:ext uri="{FF2B5EF4-FFF2-40B4-BE49-F238E27FC236}">
                <a16:creationId xmlns:a16="http://schemas.microsoft.com/office/drawing/2014/main" id="{BB557808-8EE8-914B-AD77-B7BEA4657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4533900"/>
            <a:ext cx="1501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よこなみ</a:t>
            </a:r>
          </a:p>
        </p:txBody>
      </p:sp>
      <p:sp>
        <p:nvSpPr>
          <p:cNvPr id="2062" name="テキスト ボックス 9">
            <a:extLst>
              <a:ext uri="{FF2B5EF4-FFF2-40B4-BE49-F238E27FC236}">
                <a16:creationId xmlns:a16="http://schemas.microsoft.com/office/drawing/2014/main" id="{04671822-D7EB-6342-B009-9E61D9EE3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825" y="1992313"/>
            <a:ext cx="1162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はじ</a:t>
            </a:r>
          </a:p>
        </p:txBody>
      </p:sp>
      <p:sp>
        <p:nvSpPr>
          <p:cNvPr id="2063" name="テキスト ボックス 32">
            <a:extLst>
              <a:ext uri="{FF2B5EF4-FFF2-40B4-BE49-F238E27FC236}">
                <a16:creationId xmlns:a16="http://schemas.microsoft.com/office/drawing/2014/main" id="{8BD0ABBC-72AD-4244-A0B6-5DDEB2FFE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548188"/>
            <a:ext cx="1162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/>
              <a:t>あと</a:t>
            </a:r>
          </a:p>
        </p:txBody>
      </p:sp>
      <p:grpSp>
        <p:nvGrpSpPr>
          <p:cNvPr id="2064" name="グループ化 11">
            <a:extLst>
              <a:ext uri="{FF2B5EF4-FFF2-40B4-BE49-F238E27FC236}">
                <a16:creationId xmlns:a16="http://schemas.microsoft.com/office/drawing/2014/main" id="{CAA57634-20B3-ED41-B80B-4976980C0BC4}"/>
              </a:ext>
            </a:extLst>
          </p:cNvPr>
          <p:cNvGrpSpPr>
            <a:grpSpLocks/>
          </p:cNvGrpSpPr>
          <p:nvPr/>
        </p:nvGrpSpPr>
        <p:grpSpPr bwMode="auto">
          <a:xfrm>
            <a:off x="6462713" y="400050"/>
            <a:ext cx="2322512" cy="1471613"/>
            <a:chOff x="6463278" y="400151"/>
            <a:chExt cx="2321770" cy="1470899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558A717-46E1-9A40-9734-915FEF9B6A0A}"/>
                </a:ext>
              </a:extLst>
            </p:cNvPr>
            <p:cNvSpPr/>
            <p:nvPr/>
          </p:nvSpPr>
          <p:spPr>
            <a:xfrm>
              <a:off x="6777503" y="400151"/>
              <a:ext cx="1228332" cy="958385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pic>
          <p:nvPicPr>
            <p:cNvPr id="7" name="緊急地震2470.wav">
              <a:hlinkClick r:id="" action="ppaction://media"/>
              <a:extLst>
                <a:ext uri="{FF2B5EF4-FFF2-40B4-BE49-F238E27FC236}">
                  <a16:creationId xmlns:a16="http://schemas.microsoft.com/office/drawing/2014/main" id="{8A7EF1C1-2F1C-1D49-9344-0A082AF25307}"/>
                </a:ext>
              </a:extLst>
            </p:cNvPr>
            <p:cNvPicPr>
              <a:picLocks noRot="1" noChangeAspect="1"/>
            </p:cNvPicPr>
            <p:nvPr>
              <a:audioFile r:link="rId2"/>
              <p:extLst>
                <p:ext uri="{DAA4B4D4-6D71-4841-9C94-3DE7FCFB9230}">
                  <p14:media xmlns:p14="http://schemas.microsoft.com/office/powerpoint/2010/main" r:embed="rId1"/>
                </p:ext>
              </p:ext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2804" y="574724"/>
              <a:ext cx="6096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9" name="テキスト ボックス 10">
              <a:extLst>
                <a:ext uri="{FF2B5EF4-FFF2-40B4-BE49-F238E27FC236}">
                  <a16:creationId xmlns:a16="http://schemas.microsoft.com/office/drawing/2014/main" id="{9887B03B-342E-8547-84E0-5290C3E27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3278" y="1501718"/>
              <a:ext cx="232177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FF0000"/>
                  </a:solidFill>
                </a:rPr>
                <a:t>緊急地震速報の音</a:t>
              </a: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84BDD84-A264-5B40-860E-FE174532AB0D}"/>
              </a:ext>
            </a:extLst>
          </p:cNvPr>
          <p:cNvSpPr txBox="1"/>
          <p:nvPr/>
        </p:nvSpPr>
        <p:spPr>
          <a:xfrm>
            <a:off x="6462713" y="1358900"/>
            <a:ext cx="208121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ea typeface="ＭＳ Ｐゴシック" charset="-128"/>
              </a:rPr>
              <a:t>きんきゅう</a:t>
            </a:r>
            <a:r>
              <a:rPr lang="ja-JP" altLang="en-US" sz="1050" dirty="0" err="1">
                <a:ea typeface="ＭＳ Ｐゴシック" charset="-128"/>
              </a:rPr>
              <a:t>じ</a:t>
            </a:r>
            <a:r>
              <a:rPr lang="ja-JP" altLang="en-US" sz="1050" dirty="0">
                <a:ea typeface="ＭＳ Ｐゴシック" charset="-128"/>
              </a:rPr>
              <a:t>しんそくほう　　　おと</a:t>
            </a:r>
          </a:p>
        </p:txBody>
      </p:sp>
      <p:sp>
        <p:nvSpPr>
          <p:cNvPr id="2066" name="テキスト ボックス 13">
            <a:extLst>
              <a:ext uri="{FF2B5EF4-FFF2-40B4-BE49-F238E27FC236}">
                <a16:creationId xmlns:a16="http://schemas.microsoft.com/office/drawing/2014/main" id="{62B30529-DF45-BF4E-8C1D-8F0CA915C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100" y="106363"/>
            <a:ext cx="20161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FF0000"/>
                </a:solidFill>
              </a:rPr>
              <a:t>クリックしてね！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>
            <a:extLst>
              <a:ext uri="{FF2B5EF4-FFF2-40B4-BE49-F238E27FC236}">
                <a16:creationId xmlns:a16="http://schemas.microsoft.com/office/drawing/2014/main" id="{8A876B63-3C9F-724A-B2A2-C04A64BD1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92088"/>
            <a:ext cx="8918575" cy="657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1" name="Picture 7" descr="C:\Users\rikamu-cl035\Desktop\biru01.gif">
            <a:extLst>
              <a:ext uri="{FF2B5EF4-FFF2-40B4-BE49-F238E27FC236}">
                <a16:creationId xmlns:a16="http://schemas.microsoft.com/office/drawing/2014/main" id="{3E4BC1A5-820E-4648-8AFB-589CED31A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4921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 descr="C:\Users\rikamu-cl035\Desktop\biru02.gif">
            <a:extLst>
              <a:ext uri="{FF2B5EF4-FFF2-40B4-BE49-F238E27FC236}">
                <a16:creationId xmlns:a16="http://schemas.microsoft.com/office/drawing/2014/main" id="{CA23D800-0922-3643-AEB7-495AE663E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4794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425" name="グループ化 16424">
            <a:extLst>
              <a:ext uri="{FF2B5EF4-FFF2-40B4-BE49-F238E27FC236}">
                <a16:creationId xmlns:a16="http://schemas.microsoft.com/office/drawing/2014/main" id="{8A075D22-1FB6-1144-B8FC-239432EF8776}"/>
              </a:ext>
            </a:extLst>
          </p:cNvPr>
          <p:cNvGrpSpPr>
            <a:grpSpLocks/>
          </p:cNvGrpSpPr>
          <p:nvPr/>
        </p:nvGrpSpPr>
        <p:grpSpPr bwMode="auto">
          <a:xfrm>
            <a:off x="6904038" y="1641475"/>
            <a:ext cx="1941512" cy="1155700"/>
            <a:chOff x="6447455" y="1641254"/>
            <a:chExt cx="1941381" cy="1155838"/>
          </a:xfrm>
        </p:grpSpPr>
        <p:pic>
          <p:nvPicPr>
            <p:cNvPr id="3103" name="Picture 9" descr="C:\Users\rikamu-cl035\Desktop\ki02.gif">
              <a:extLst>
                <a:ext uri="{FF2B5EF4-FFF2-40B4-BE49-F238E27FC236}">
                  <a16:creationId xmlns:a16="http://schemas.microsoft.com/office/drawing/2014/main" id="{43059951-4722-DE40-A776-A14B119C75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3613" y="1644567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4" name="Picture 10">
              <a:extLst>
                <a:ext uri="{FF2B5EF4-FFF2-40B4-BE49-F238E27FC236}">
                  <a16:creationId xmlns:a16="http://schemas.microsoft.com/office/drawing/2014/main" id="{C45B47CC-8527-2140-854B-B74057F2FE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019932" y="1644567"/>
              <a:ext cx="368904" cy="1152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05" name="Picture 9" descr="C:\Users\rikamu-cl035\Desktop\ki02.gif">
              <a:extLst>
                <a:ext uri="{FF2B5EF4-FFF2-40B4-BE49-F238E27FC236}">
                  <a16:creationId xmlns:a16="http://schemas.microsoft.com/office/drawing/2014/main" id="{C7EB27AC-A4FA-B646-B55E-A4BF7D9F53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2480" y="1641254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6" name="Picture 14" descr="C:\Users\rikamu-cl035\Desktop\ki01.gif">
              <a:extLst>
                <a:ext uri="{FF2B5EF4-FFF2-40B4-BE49-F238E27FC236}">
                  <a16:creationId xmlns:a16="http://schemas.microsoft.com/office/drawing/2014/main" id="{A9043A51-07B2-D045-ABDF-8A32E49E77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7455" y="1787442"/>
              <a:ext cx="695325" cy="100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星 7 2">
            <a:extLst>
              <a:ext uri="{FF2B5EF4-FFF2-40B4-BE49-F238E27FC236}">
                <a16:creationId xmlns:a16="http://schemas.microsoft.com/office/drawing/2014/main" id="{43DFF728-8E0B-2247-89CC-087173224444}"/>
              </a:ext>
            </a:extLst>
          </p:cNvPr>
          <p:cNvSpPr/>
          <p:nvPr/>
        </p:nvSpPr>
        <p:spPr>
          <a:xfrm>
            <a:off x="1101725" y="5848350"/>
            <a:ext cx="771525" cy="663575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26BA1411-B38A-2E4B-A550-A2E695AA8C92}"/>
              </a:ext>
            </a:extLst>
          </p:cNvPr>
          <p:cNvCxnSpPr/>
          <p:nvPr/>
        </p:nvCxnSpPr>
        <p:spPr>
          <a:xfrm flipV="1">
            <a:off x="1500188" y="2889250"/>
            <a:ext cx="0" cy="32908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8239862-CD37-C444-B508-F4CA6F81D1A1}"/>
              </a:ext>
            </a:extLst>
          </p:cNvPr>
          <p:cNvCxnSpPr/>
          <p:nvPr/>
        </p:nvCxnSpPr>
        <p:spPr>
          <a:xfrm flipV="1">
            <a:off x="1487488" y="2889250"/>
            <a:ext cx="3078162" cy="3290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E578460-9100-1346-8CB0-7134D29499E0}"/>
              </a:ext>
            </a:extLst>
          </p:cNvPr>
          <p:cNvCxnSpPr/>
          <p:nvPr/>
        </p:nvCxnSpPr>
        <p:spPr>
          <a:xfrm flipV="1">
            <a:off x="1500188" y="2889250"/>
            <a:ext cx="6519862" cy="3290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2CA49F5-D1BC-AD43-944F-4A3E9D277CC7}"/>
              </a:ext>
            </a:extLst>
          </p:cNvPr>
          <p:cNvCxnSpPr/>
          <p:nvPr/>
        </p:nvCxnSpPr>
        <p:spPr>
          <a:xfrm flipV="1">
            <a:off x="1487488" y="4533900"/>
            <a:ext cx="1538287" cy="1646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8B7901D7-A525-8949-9B2A-02376645E31B}"/>
              </a:ext>
            </a:extLst>
          </p:cNvPr>
          <p:cNvCxnSpPr/>
          <p:nvPr/>
        </p:nvCxnSpPr>
        <p:spPr>
          <a:xfrm flipV="1">
            <a:off x="1500188" y="4745038"/>
            <a:ext cx="2851150" cy="1435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05" name="Picture 21" descr="C:\Users\rikamu-cl035\Desktop\bane02.gif">
            <a:extLst>
              <a:ext uri="{FF2B5EF4-FFF2-40B4-BE49-F238E27FC236}">
                <a16:creationId xmlns:a16="http://schemas.microsoft.com/office/drawing/2014/main" id="{8ACABC8D-28E7-494B-BB4E-B205245BE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2790825"/>
            <a:ext cx="8096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7" name="Picture 23" descr="C:\Users\rikamu-cl035\Desktop\bane04.gif">
            <a:extLst>
              <a:ext uri="{FF2B5EF4-FFF2-40B4-BE49-F238E27FC236}">
                <a16:creationId xmlns:a16="http://schemas.microsoft.com/office/drawing/2014/main" id="{2C8A9BEC-503F-7240-ABFE-73842B571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1657">
            <a:off x="1103313" y="2617788"/>
            <a:ext cx="362902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3" name="Picture 29" descr="C:\Users\rikamu-cl035\Desktop\bane05.gif">
            <a:extLst>
              <a:ext uri="{FF2B5EF4-FFF2-40B4-BE49-F238E27FC236}">
                <a16:creationId xmlns:a16="http://schemas.microsoft.com/office/drawing/2014/main" id="{DDEF38C5-3905-A240-8BE0-C9F82412F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2667000"/>
            <a:ext cx="66103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AEBE5552-7E92-174B-992B-1AA0F1ACC725}"/>
              </a:ext>
            </a:extLst>
          </p:cNvPr>
          <p:cNvGrpSpPr>
            <a:grpSpLocks/>
          </p:cNvGrpSpPr>
          <p:nvPr/>
        </p:nvGrpSpPr>
        <p:grpSpPr bwMode="auto">
          <a:xfrm>
            <a:off x="1141413" y="53975"/>
            <a:ext cx="2341562" cy="1400175"/>
            <a:chOff x="2507741" y="448095"/>
            <a:chExt cx="2294956" cy="1524521"/>
          </a:xfrm>
        </p:grpSpPr>
        <p:sp>
          <p:nvSpPr>
            <p:cNvPr id="30" name="角丸四角形 29">
              <a:extLst>
                <a:ext uri="{FF2B5EF4-FFF2-40B4-BE49-F238E27FC236}">
                  <a16:creationId xmlns:a16="http://schemas.microsoft.com/office/drawing/2014/main" id="{0291DB44-77E9-6647-A0EF-D7DE9CA5B50E}"/>
                </a:ext>
              </a:extLst>
            </p:cNvPr>
            <p:cNvSpPr/>
            <p:nvPr/>
          </p:nvSpPr>
          <p:spPr>
            <a:xfrm>
              <a:off x="2507741" y="479208"/>
              <a:ext cx="1834409" cy="1453654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701C977-0F76-EE48-B8DC-E20D42A7AE3D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5727842-50D7-7E4F-BFCE-6DCA8A06AEAE}"/>
              </a:ext>
            </a:extLst>
          </p:cNvPr>
          <p:cNvGrpSpPr>
            <a:grpSpLocks/>
          </p:cNvGrpSpPr>
          <p:nvPr/>
        </p:nvGrpSpPr>
        <p:grpSpPr bwMode="auto">
          <a:xfrm>
            <a:off x="2405063" y="5770563"/>
            <a:ext cx="2301875" cy="885825"/>
            <a:chOff x="2049463" y="5948340"/>
            <a:chExt cx="2301875" cy="885449"/>
          </a:xfrm>
        </p:grpSpPr>
        <p:sp>
          <p:nvSpPr>
            <p:cNvPr id="3099" name="テキスト ボックス 16423">
              <a:extLst>
                <a:ext uri="{FF2B5EF4-FFF2-40B4-BE49-F238E27FC236}">
                  <a16:creationId xmlns:a16="http://schemas.microsoft.com/office/drawing/2014/main" id="{C14B1025-5B19-DE4D-A8E3-20BA23B5D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9463" y="6125764"/>
              <a:ext cx="23018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4000">
                  <a:solidFill>
                    <a:srgbClr val="FFFF00"/>
                  </a:solidFill>
                </a:rPr>
                <a:t>地震発生</a:t>
              </a:r>
            </a:p>
          </p:txBody>
        </p:sp>
        <p:sp>
          <p:nvSpPr>
            <p:cNvPr id="3100" name="テキスト ボックス 3">
              <a:extLst>
                <a:ext uri="{FF2B5EF4-FFF2-40B4-BE49-F238E27FC236}">
                  <a16:creationId xmlns:a16="http://schemas.microsoft.com/office/drawing/2014/main" id="{36F6CC0D-1DD9-4641-9B3F-D1BAC57C9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687" y="5948340"/>
              <a:ext cx="20947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FFFF00"/>
                  </a:solidFill>
                </a:rPr>
                <a:t>じ 　しん　はっ せい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F89D559-416B-014F-9FAD-A73BADC511AA}"/>
              </a:ext>
            </a:extLst>
          </p:cNvPr>
          <p:cNvGrpSpPr>
            <a:grpSpLocks/>
          </p:cNvGrpSpPr>
          <p:nvPr/>
        </p:nvGrpSpPr>
        <p:grpSpPr bwMode="auto">
          <a:xfrm>
            <a:off x="4002088" y="53975"/>
            <a:ext cx="2341562" cy="1400175"/>
            <a:chOff x="2507741" y="448095"/>
            <a:chExt cx="2294956" cy="1524521"/>
          </a:xfrm>
        </p:grpSpPr>
        <p:sp>
          <p:nvSpPr>
            <p:cNvPr id="27" name="角丸四角形 26">
              <a:extLst>
                <a:ext uri="{FF2B5EF4-FFF2-40B4-BE49-F238E27FC236}">
                  <a16:creationId xmlns:a16="http://schemas.microsoft.com/office/drawing/2014/main" id="{789D1359-0F9A-7A4C-B9B1-2D782F610E99}"/>
                </a:ext>
              </a:extLst>
            </p:cNvPr>
            <p:cNvSpPr/>
            <p:nvPr/>
          </p:nvSpPr>
          <p:spPr>
            <a:xfrm>
              <a:off x="2507741" y="479208"/>
              <a:ext cx="1834409" cy="1453654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95204350-77FE-C949-AA93-6E39BFD64CED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5FB2E10-5321-784D-9F0B-45707360981C}"/>
              </a:ext>
            </a:extLst>
          </p:cNvPr>
          <p:cNvGrpSpPr>
            <a:grpSpLocks/>
          </p:cNvGrpSpPr>
          <p:nvPr/>
        </p:nvGrpSpPr>
        <p:grpSpPr bwMode="auto">
          <a:xfrm>
            <a:off x="7081838" y="49213"/>
            <a:ext cx="2341562" cy="1400175"/>
            <a:chOff x="2507741" y="448095"/>
            <a:chExt cx="2294956" cy="1524521"/>
          </a:xfrm>
        </p:grpSpPr>
        <p:sp>
          <p:nvSpPr>
            <p:cNvPr id="33" name="角丸四角形 32">
              <a:extLst>
                <a:ext uri="{FF2B5EF4-FFF2-40B4-BE49-F238E27FC236}">
                  <a16:creationId xmlns:a16="http://schemas.microsoft.com/office/drawing/2014/main" id="{DC12CD9A-C2EA-0A41-906F-8A9D4EF2DA9A}"/>
                </a:ext>
              </a:extLst>
            </p:cNvPr>
            <p:cNvSpPr/>
            <p:nvPr/>
          </p:nvSpPr>
          <p:spPr>
            <a:xfrm>
              <a:off x="2507741" y="479208"/>
              <a:ext cx="1834409" cy="1453653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25621CD8-3338-354C-88F6-C70578D43077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pic>
        <p:nvPicPr>
          <p:cNvPr id="4" name="緊急地震2688.wav">
            <a:hlinkClick r:id="" action="ppaction://media"/>
            <a:extLst>
              <a:ext uri="{FF2B5EF4-FFF2-40B4-BE49-F238E27FC236}">
                <a16:creationId xmlns:a16="http://schemas.microsoft.com/office/drawing/2014/main" id="{C8B3C72A-08E5-B442-A212-FA2CF602B589}"/>
              </a:ext>
            </a:extLst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100" y="36020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C77C0E4-F4AE-A444-88BD-62F7ACCDA51D}"/>
              </a:ext>
            </a:extLst>
          </p:cNvPr>
          <p:cNvGrpSpPr>
            <a:grpSpLocks/>
          </p:cNvGrpSpPr>
          <p:nvPr/>
        </p:nvGrpSpPr>
        <p:grpSpPr bwMode="auto">
          <a:xfrm>
            <a:off x="4956175" y="5295900"/>
            <a:ext cx="4025900" cy="1382713"/>
            <a:chOff x="4820168" y="4858604"/>
            <a:chExt cx="4025382" cy="1383843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3DB6790F-F7E3-3640-BF09-95709BD69A60}"/>
                </a:ext>
              </a:extLst>
            </p:cNvPr>
            <p:cNvSpPr/>
            <p:nvPr/>
          </p:nvSpPr>
          <p:spPr>
            <a:xfrm>
              <a:off x="4820168" y="4858604"/>
              <a:ext cx="4025382" cy="1383843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CC55A614-5B5A-0D4F-BDB1-4EE531D2E8BD}"/>
                </a:ext>
              </a:extLst>
            </p:cNvPr>
            <p:cNvSpPr txBox="1"/>
            <p:nvPr/>
          </p:nvSpPr>
          <p:spPr>
            <a:xfrm>
              <a:off x="4901121" y="4918978"/>
              <a:ext cx="3944429" cy="132346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4000" dirty="0">
                  <a:solidFill>
                    <a:schemeClr val="tx2">
                      <a:lumMod val="75000"/>
                    </a:schemeClr>
                  </a:solidFill>
                  <a:ea typeface="ＭＳ Ｐゴシック" charset="-128"/>
                </a:rPr>
                <a:t>Ｐ波</a:t>
              </a:r>
              <a:r>
                <a:rPr lang="ja-JP" altLang="en-US" sz="4000" dirty="0">
                  <a:ea typeface="ＭＳ Ｐゴシック" charset="-128"/>
                </a:rPr>
                <a:t>と</a:t>
              </a:r>
              <a:r>
                <a:rPr lang="ja-JP" altLang="en-US" sz="4000" dirty="0">
                  <a:solidFill>
                    <a:srgbClr val="CC0099"/>
                  </a:solidFill>
                  <a:ea typeface="ＭＳ Ｐゴシック" charset="-128"/>
                </a:rPr>
                <a:t>Ｓ波</a:t>
              </a:r>
              <a:r>
                <a:rPr lang="ja-JP" altLang="en-US" sz="4000" dirty="0">
                  <a:ea typeface="ＭＳ Ｐゴシック" charset="-128"/>
                </a:rPr>
                <a:t>は</a:t>
              </a:r>
              <a:endParaRPr lang="en-US" altLang="ja-JP" sz="400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4000" dirty="0">
                  <a:ea typeface="ＭＳ Ｐゴシック" charset="-128"/>
                </a:rPr>
                <a:t>同時に発生する。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2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5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3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7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Rot by="120000">
                                      <p:cBhvr>
                                        <p:cTn id="6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32" presetClass="emph" presetSubtype="0" repeatCount="200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32" presetClass="emph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animRot by="120000">
                                      <p:cBhvr>
                                        <p:cTn id="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32" presetClass="emph" presetSubtype="0" repeatCount="2000" fill="hold" nodeType="withEffect">
                                  <p:stCondLst>
                                    <p:cond delay="5300"/>
                                  </p:stCondLst>
                                  <p:childTnLs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32" presetClass="emph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animRot by="120000">
                                      <p:cBhvr>
                                        <p:cTn id="8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32" presetClass="emph" presetSubtype="0" repeatCount="2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>
            <a:extLst>
              <a:ext uri="{FF2B5EF4-FFF2-40B4-BE49-F238E27FC236}">
                <a16:creationId xmlns:a16="http://schemas.microsoft.com/office/drawing/2014/main" id="{53BDF29F-7D64-194A-9BBB-5636686D3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92088"/>
            <a:ext cx="8918575" cy="657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1" name="Picture 7" descr="C:\Users\rikamu-cl035\Desktop\biru01.gif">
            <a:extLst>
              <a:ext uri="{FF2B5EF4-FFF2-40B4-BE49-F238E27FC236}">
                <a16:creationId xmlns:a16="http://schemas.microsoft.com/office/drawing/2014/main" id="{F45AEB23-7D31-B243-A34B-EFB8E8903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4921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 descr="C:\Users\rikamu-cl035\Desktop\biru02.gif">
            <a:extLst>
              <a:ext uri="{FF2B5EF4-FFF2-40B4-BE49-F238E27FC236}">
                <a16:creationId xmlns:a16="http://schemas.microsoft.com/office/drawing/2014/main" id="{F3ED3133-E921-5B4C-BD00-EB817FCE6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4794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425" name="グループ化 16424">
            <a:extLst>
              <a:ext uri="{FF2B5EF4-FFF2-40B4-BE49-F238E27FC236}">
                <a16:creationId xmlns:a16="http://schemas.microsoft.com/office/drawing/2014/main" id="{445E5DE0-408E-FE4D-8402-85A0EF74E9C9}"/>
              </a:ext>
            </a:extLst>
          </p:cNvPr>
          <p:cNvGrpSpPr>
            <a:grpSpLocks/>
          </p:cNvGrpSpPr>
          <p:nvPr/>
        </p:nvGrpSpPr>
        <p:grpSpPr bwMode="auto">
          <a:xfrm>
            <a:off x="6904038" y="1641475"/>
            <a:ext cx="1941512" cy="1155700"/>
            <a:chOff x="6447455" y="1641254"/>
            <a:chExt cx="1941381" cy="1155838"/>
          </a:xfrm>
        </p:grpSpPr>
        <p:pic>
          <p:nvPicPr>
            <p:cNvPr id="4127" name="Picture 9" descr="C:\Users\rikamu-cl035\Desktop\ki02.gif">
              <a:extLst>
                <a:ext uri="{FF2B5EF4-FFF2-40B4-BE49-F238E27FC236}">
                  <a16:creationId xmlns:a16="http://schemas.microsoft.com/office/drawing/2014/main" id="{1BDC725A-5299-044D-AE1B-A7D7B69A54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3613" y="1644567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8" name="Picture 10">
              <a:extLst>
                <a:ext uri="{FF2B5EF4-FFF2-40B4-BE49-F238E27FC236}">
                  <a16:creationId xmlns:a16="http://schemas.microsoft.com/office/drawing/2014/main" id="{7C11421D-8E69-8148-B618-FCFD6C73FD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019932" y="1644567"/>
              <a:ext cx="368904" cy="1152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29" name="Picture 9" descr="C:\Users\rikamu-cl035\Desktop\ki02.gif">
              <a:extLst>
                <a:ext uri="{FF2B5EF4-FFF2-40B4-BE49-F238E27FC236}">
                  <a16:creationId xmlns:a16="http://schemas.microsoft.com/office/drawing/2014/main" id="{5DFFEDDB-5B6F-6046-B445-370F6DC114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2480" y="1641254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30" name="Picture 14" descr="C:\Users\rikamu-cl035\Desktop\ki01.gif">
              <a:extLst>
                <a:ext uri="{FF2B5EF4-FFF2-40B4-BE49-F238E27FC236}">
                  <a16:creationId xmlns:a16="http://schemas.microsoft.com/office/drawing/2014/main" id="{B319346F-1BC9-3047-856B-35D5A2CFFD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7455" y="1787442"/>
              <a:ext cx="695325" cy="100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星 7 2">
            <a:extLst>
              <a:ext uri="{FF2B5EF4-FFF2-40B4-BE49-F238E27FC236}">
                <a16:creationId xmlns:a16="http://schemas.microsoft.com/office/drawing/2014/main" id="{7F82255D-780C-E848-8634-8E22B25CD619}"/>
              </a:ext>
            </a:extLst>
          </p:cNvPr>
          <p:cNvSpPr/>
          <p:nvPr/>
        </p:nvSpPr>
        <p:spPr>
          <a:xfrm>
            <a:off x="1101725" y="5848350"/>
            <a:ext cx="771525" cy="663575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3D9BB2D-511D-2041-98AD-762BBD2FFFB3}"/>
              </a:ext>
            </a:extLst>
          </p:cNvPr>
          <p:cNvCxnSpPr/>
          <p:nvPr/>
        </p:nvCxnSpPr>
        <p:spPr>
          <a:xfrm flipV="1">
            <a:off x="1500188" y="2889250"/>
            <a:ext cx="0" cy="32908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4E063BA4-80E8-8F44-BC81-41A54501D078}"/>
              </a:ext>
            </a:extLst>
          </p:cNvPr>
          <p:cNvCxnSpPr/>
          <p:nvPr/>
        </p:nvCxnSpPr>
        <p:spPr>
          <a:xfrm flipV="1">
            <a:off x="1487488" y="2889250"/>
            <a:ext cx="3078162" cy="3290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48BB5839-F0B9-964C-8DE2-7AB0A8F34D0B}"/>
              </a:ext>
            </a:extLst>
          </p:cNvPr>
          <p:cNvCxnSpPr/>
          <p:nvPr/>
        </p:nvCxnSpPr>
        <p:spPr>
          <a:xfrm flipV="1">
            <a:off x="1500188" y="2889250"/>
            <a:ext cx="6519862" cy="3290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1C110E0A-CF00-DA46-AE45-76787D28618A}"/>
              </a:ext>
            </a:extLst>
          </p:cNvPr>
          <p:cNvCxnSpPr/>
          <p:nvPr/>
        </p:nvCxnSpPr>
        <p:spPr>
          <a:xfrm flipV="1">
            <a:off x="1487488" y="4533900"/>
            <a:ext cx="1538287" cy="1646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A22D73B-A237-2B44-9F35-82EA69DEE007}"/>
              </a:ext>
            </a:extLst>
          </p:cNvPr>
          <p:cNvCxnSpPr/>
          <p:nvPr/>
        </p:nvCxnSpPr>
        <p:spPr>
          <a:xfrm flipV="1">
            <a:off x="1500188" y="4745038"/>
            <a:ext cx="2851150" cy="1435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C2DA3958-22C3-6B47-87E7-2933B5762C32}"/>
              </a:ext>
            </a:extLst>
          </p:cNvPr>
          <p:cNvGrpSpPr>
            <a:grpSpLocks/>
          </p:cNvGrpSpPr>
          <p:nvPr/>
        </p:nvGrpSpPr>
        <p:grpSpPr bwMode="auto">
          <a:xfrm>
            <a:off x="1141413" y="53975"/>
            <a:ext cx="2341562" cy="1400175"/>
            <a:chOff x="2507741" y="448095"/>
            <a:chExt cx="2294956" cy="1524521"/>
          </a:xfrm>
        </p:grpSpPr>
        <p:sp>
          <p:nvSpPr>
            <p:cNvPr id="24" name="角丸四角形 23">
              <a:extLst>
                <a:ext uri="{FF2B5EF4-FFF2-40B4-BE49-F238E27FC236}">
                  <a16:creationId xmlns:a16="http://schemas.microsoft.com/office/drawing/2014/main" id="{C4FC1CE1-9A47-3E4E-A2F3-4E2D42D3B1BC}"/>
                </a:ext>
              </a:extLst>
            </p:cNvPr>
            <p:cNvSpPr/>
            <p:nvPr/>
          </p:nvSpPr>
          <p:spPr>
            <a:xfrm>
              <a:off x="2507741" y="479208"/>
              <a:ext cx="1834409" cy="1453654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0B17257-7620-7041-981E-83B460DF80FD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29BCE5-8B31-1748-B2E2-622413B5C320}"/>
              </a:ext>
            </a:extLst>
          </p:cNvPr>
          <p:cNvGrpSpPr>
            <a:grpSpLocks/>
          </p:cNvGrpSpPr>
          <p:nvPr/>
        </p:nvGrpSpPr>
        <p:grpSpPr bwMode="auto">
          <a:xfrm>
            <a:off x="2405063" y="5770563"/>
            <a:ext cx="2301875" cy="885825"/>
            <a:chOff x="2049463" y="5948340"/>
            <a:chExt cx="2301875" cy="885449"/>
          </a:xfrm>
        </p:grpSpPr>
        <p:sp>
          <p:nvSpPr>
            <p:cNvPr id="4123" name="テキスト ボックス 31">
              <a:extLst>
                <a:ext uri="{FF2B5EF4-FFF2-40B4-BE49-F238E27FC236}">
                  <a16:creationId xmlns:a16="http://schemas.microsoft.com/office/drawing/2014/main" id="{D65C053C-2460-EE49-A982-2C2966FBC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9463" y="6125764"/>
              <a:ext cx="23018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4000">
                  <a:solidFill>
                    <a:srgbClr val="FFFF00"/>
                  </a:solidFill>
                </a:rPr>
                <a:t>地震発生</a:t>
              </a:r>
            </a:p>
          </p:txBody>
        </p:sp>
        <p:sp>
          <p:nvSpPr>
            <p:cNvPr id="4124" name="テキスト ボックス 32">
              <a:extLst>
                <a:ext uri="{FF2B5EF4-FFF2-40B4-BE49-F238E27FC236}">
                  <a16:creationId xmlns:a16="http://schemas.microsoft.com/office/drawing/2014/main" id="{E88431BA-5CC7-8D45-8E97-953A93261A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687" y="5948340"/>
              <a:ext cx="20947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FFFF00"/>
                  </a:solidFill>
                </a:rPr>
                <a:t>じ 　しん　はっ せい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DCF53ACE-8CD9-1349-A6B7-4A2454DAEDDD}"/>
              </a:ext>
            </a:extLst>
          </p:cNvPr>
          <p:cNvGrpSpPr>
            <a:grpSpLocks/>
          </p:cNvGrpSpPr>
          <p:nvPr/>
        </p:nvGrpSpPr>
        <p:grpSpPr bwMode="auto">
          <a:xfrm>
            <a:off x="4002088" y="53975"/>
            <a:ext cx="2341562" cy="1400175"/>
            <a:chOff x="2507741" y="448095"/>
            <a:chExt cx="2294956" cy="1524521"/>
          </a:xfrm>
        </p:grpSpPr>
        <p:sp>
          <p:nvSpPr>
            <p:cNvPr id="34" name="角丸四角形 33">
              <a:extLst>
                <a:ext uri="{FF2B5EF4-FFF2-40B4-BE49-F238E27FC236}">
                  <a16:creationId xmlns:a16="http://schemas.microsoft.com/office/drawing/2014/main" id="{39E3FFF8-7D84-4548-8135-8F0729374F48}"/>
                </a:ext>
              </a:extLst>
            </p:cNvPr>
            <p:cNvSpPr/>
            <p:nvPr/>
          </p:nvSpPr>
          <p:spPr>
            <a:xfrm>
              <a:off x="2507741" y="479208"/>
              <a:ext cx="1834409" cy="1453654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C6DAC4C1-BCD6-9A4A-8317-D3C1482FCCD5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CF03F5C1-4740-E048-A500-C5C26CA1BA2B}"/>
              </a:ext>
            </a:extLst>
          </p:cNvPr>
          <p:cNvGrpSpPr>
            <a:grpSpLocks/>
          </p:cNvGrpSpPr>
          <p:nvPr/>
        </p:nvGrpSpPr>
        <p:grpSpPr bwMode="auto">
          <a:xfrm>
            <a:off x="7081838" y="49213"/>
            <a:ext cx="2341562" cy="1400175"/>
            <a:chOff x="2507741" y="448095"/>
            <a:chExt cx="2294956" cy="1524521"/>
          </a:xfrm>
        </p:grpSpPr>
        <p:sp>
          <p:nvSpPr>
            <p:cNvPr id="37" name="角丸四角形 36">
              <a:extLst>
                <a:ext uri="{FF2B5EF4-FFF2-40B4-BE49-F238E27FC236}">
                  <a16:creationId xmlns:a16="http://schemas.microsoft.com/office/drawing/2014/main" id="{9C333B41-E164-9249-AAB9-7CADCF6BCB82}"/>
                </a:ext>
              </a:extLst>
            </p:cNvPr>
            <p:cNvSpPr/>
            <p:nvPr/>
          </p:nvSpPr>
          <p:spPr>
            <a:xfrm>
              <a:off x="2507741" y="479208"/>
              <a:ext cx="1834409" cy="1453653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B3335752-8E64-8941-832A-4AE1E4D0460D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A55FA41-8F69-3B45-8AFA-092FB43B8062}"/>
              </a:ext>
            </a:extLst>
          </p:cNvPr>
          <p:cNvGrpSpPr>
            <a:grpSpLocks/>
          </p:cNvGrpSpPr>
          <p:nvPr/>
        </p:nvGrpSpPr>
        <p:grpSpPr bwMode="auto">
          <a:xfrm>
            <a:off x="5842000" y="4371975"/>
            <a:ext cx="4133850" cy="1108075"/>
            <a:chOff x="5664199" y="4535490"/>
            <a:chExt cx="4134893" cy="1107996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CFF16173-B8D4-AC49-BC27-DFA4DDFA9622}"/>
                </a:ext>
              </a:extLst>
            </p:cNvPr>
            <p:cNvSpPr txBox="1"/>
            <p:nvPr/>
          </p:nvSpPr>
          <p:spPr bwMode="auto">
            <a:xfrm>
              <a:off x="5664199" y="4535490"/>
              <a:ext cx="4134893" cy="11079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6600" dirty="0">
                  <a:solidFill>
                    <a:schemeClr val="accent1">
                      <a:lumMod val="75000"/>
                    </a:schemeClr>
                  </a:solidFill>
                  <a:ea typeface="ＭＳ Ｐゴシック" charset="-128"/>
                </a:rPr>
                <a:t>Ｐ波</a:t>
              </a:r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  <a:ea typeface="ＭＳ Ｐゴシック" charset="-128"/>
                </a:rPr>
                <a:t>（縦波）</a:t>
              </a:r>
            </a:p>
          </p:txBody>
        </p:sp>
        <p:sp>
          <p:nvSpPr>
            <p:cNvPr id="41" name="テキスト ボックス 16">
              <a:extLst>
                <a:ext uri="{FF2B5EF4-FFF2-40B4-BE49-F238E27FC236}">
                  <a16:creationId xmlns:a16="http://schemas.microsoft.com/office/drawing/2014/main" id="{55F5123E-D139-3846-BD26-45E4F238F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6769" y="4814870"/>
              <a:ext cx="1316370" cy="253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0" dirty="0"/>
                <a:t>た　て　　な　み</a:t>
              </a:r>
            </a:p>
          </p:txBody>
        </p:sp>
      </p:grpSp>
      <p:pic>
        <p:nvPicPr>
          <p:cNvPr id="42" name="緊急地震2735.wav">
            <a:hlinkClick r:id="" action="ppaction://media"/>
            <a:extLst>
              <a:ext uri="{FF2B5EF4-FFF2-40B4-BE49-F238E27FC236}">
                <a16:creationId xmlns:a16="http://schemas.microsoft.com/office/drawing/2014/main" id="{AA848A20-FB75-0642-8FFB-3760E60E6006}"/>
              </a:ext>
            </a:extLst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100" y="36020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430AA3EC-A2F6-2542-AB90-C7CD24D02ACA}"/>
              </a:ext>
            </a:extLst>
          </p:cNvPr>
          <p:cNvGrpSpPr>
            <a:grpSpLocks/>
          </p:cNvGrpSpPr>
          <p:nvPr/>
        </p:nvGrpSpPr>
        <p:grpSpPr bwMode="auto">
          <a:xfrm>
            <a:off x="4924425" y="5153025"/>
            <a:ext cx="4124325" cy="1570038"/>
            <a:chOff x="4788024" y="5109861"/>
            <a:chExt cx="4124030" cy="1384234"/>
          </a:xfrm>
        </p:grpSpPr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E7DA87B7-0144-2E41-9F30-950E8C5ACF86}"/>
                </a:ext>
              </a:extLst>
            </p:cNvPr>
            <p:cNvSpPr/>
            <p:nvPr/>
          </p:nvSpPr>
          <p:spPr>
            <a:xfrm>
              <a:off x="4821360" y="5168645"/>
              <a:ext cx="4024024" cy="1266665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90B0506C-2E62-8E4A-A201-A29D1C09390F}"/>
                </a:ext>
              </a:extLst>
            </p:cNvPr>
            <p:cNvSpPr txBox="1"/>
            <p:nvPr/>
          </p:nvSpPr>
          <p:spPr>
            <a:xfrm>
              <a:off x="4788024" y="5109861"/>
              <a:ext cx="4124030" cy="13842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2400" dirty="0">
                  <a:ea typeface="ＭＳ Ｐゴシック" charset="-128"/>
                </a:rPr>
                <a:t>震源に近いところに</a:t>
              </a:r>
              <a:r>
                <a:rPr lang="ja-JP" altLang="en-US" sz="2400" dirty="0">
                  <a:solidFill>
                    <a:schemeClr val="accent1">
                      <a:lumMod val="50000"/>
                    </a:schemeClr>
                  </a:solidFill>
                  <a:ea typeface="ＭＳ Ｐゴシック" charset="-128"/>
                </a:rPr>
                <a:t>Ｐ波</a:t>
              </a:r>
              <a:r>
                <a:rPr lang="ja-JP" altLang="en-US" sz="2400" dirty="0">
                  <a:ea typeface="ＭＳ Ｐゴシック" charset="-128"/>
                </a:rPr>
                <a:t>が届いた時点で、</a:t>
              </a:r>
              <a:r>
                <a:rPr lang="ja-JP" altLang="en-US" sz="2400" dirty="0">
                  <a:solidFill>
                    <a:schemeClr val="accent3">
                      <a:lumMod val="50000"/>
                    </a:schemeClr>
                  </a:solidFill>
                  <a:ea typeface="ＭＳ Ｐゴシック" charset="-128"/>
                </a:rPr>
                <a:t>震度５弱以上</a:t>
              </a:r>
              <a:r>
                <a:rPr lang="ja-JP" altLang="en-US" sz="2400" dirty="0">
                  <a:ea typeface="ＭＳ Ｐゴシック" charset="-128"/>
                </a:rPr>
                <a:t>の揺れが予測される時、</a:t>
              </a:r>
              <a:r>
                <a:rPr lang="ja-JP" altLang="en-US" sz="2400" dirty="0">
                  <a:solidFill>
                    <a:srgbClr val="FF0000"/>
                  </a:solidFill>
                  <a:ea typeface="ＭＳ Ｐゴシック" charset="-128"/>
                </a:rPr>
                <a:t>緊急地震速報</a:t>
              </a:r>
              <a:r>
                <a:rPr lang="ja-JP" altLang="en-US" sz="2400" dirty="0">
                  <a:ea typeface="ＭＳ Ｐゴシック" charset="-128"/>
                </a:rPr>
                <a:t>を出す。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2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Rot by="120000">
                                      <p:cBhvr>
                                        <p:cTn id="3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2" presetClass="emph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animRot by="120000">
                                      <p:cBhvr>
                                        <p:cTn id="4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animRot by="120000">
                                      <p:cBhvr>
                                        <p:cTn id="4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4546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>
            <a:extLst>
              <a:ext uri="{FF2B5EF4-FFF2-40B4-BE49-F238E27FC236}">
                <a16:creationId xmlns:a16="http://schemas.microsoft.com/office/drawing/2014/main" id="{527172BE-60EA-D245-8B81-D708E31F1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92088"/>
            <a:ext cx="8918575" cy="657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1" name="Picture 7" descr="C:\Users\rikamu-cl035\Desktop\biru01.gif">
            <a:extLst>
              <a:ext uri="{FF2B5EF4-FFF2-40B4-BE49-F238E27FC236}">
                <a16:creationId xmlns:a16="http://schemas.microsoft.com/office/drawing/2014/main" id="{C82AC755-97A7-C34F-AC12-3C22C7AFB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4921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 descr="C:\Users\rikamu-cl035\Desktop\biru02.gif">
            <a:extLst>
              <a:ext uri="{FF2B5EF4-FFF2-40B4-BE49-F238E27FC236}">
                <a16:creationId xmlns:a16="http://schemas.microsoft.com/office/drawing/2014/main" id="{F0DA0B88-3622-2E40-BB29-91C16CDB4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4794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425" name="グループ化 16424">
            <a:extLst>
              <a:ext uri="{FF2B5EF4-FFF2-40B4-BE49-F238E27FC236}">
                <a16:creationId xmlns:a16="http://schemas.microsoft.com/office/drawing/2014/main" id="{8DB7C4B5-0E67-414C-990A-331C89FEC86F}"/>
              </a:ext>
            </a:extLst>
          </p:cNvPr>
          <p:cNvGrpSpPr>
            <a:grpSpLocks/>
          </p:cNvGrpSpPr>
          <p:nvPr/>
        </p:nvGrpSpPr>
        <p:grpSpPr bwMode="auto">
          <a:xfrm>
            <a:off x="6904038" y="1641475"/>
            <a:ext cx="1941512" cy="1155700"/>
            <a:chOff x="6447455" y="1641254"/>
            <a:chExt cx="1941381" cy="1155838"/>
          </a:xfrm>
        </p:grpSpPr>
        <p:pic>
          <p:nvPicPr>
            <p:cNvPr id="5139" name="Picture 9" descr="C:\Users\rikamu-cl035\Desktop\ki02.gif">
              <a:extLst>
                <a:ext uri="{FF2B5EF4-FFF2-40B4-BE49-F238E27FC236}">
                  <a16:creationId xmlns:a16="http://schemas.microsoft.com/office/drawing/2014/main" id="{759B1F97-5D4B-2C41-82BD-EA2EC44CB0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3613" y="1644567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0" name="Picture 10">
              <a:extLst>
                <a:ext uri="{FF2B5EF4-FFF2-40B4-BE49-F238E27FC236}">
                  <a16:creationId xmlns:a16="http://schemas.microsoft.com/office/drawing/2014/main" id="{21EFC947-AE63-1D49-8739-12D16BEDDA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019932" y="1644567"/>
              <a:ext cx="368904" cy="1152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41" name="Picture 9" descr="C:\Users\rikamu-cl035\Desktop\ki02.gif">
              <a:extLst>
                <a:ext uri="{FF2B5EF4-FFF2-40B4-BE49-F238E27FC236}">
                  <a16:creationId xmlns:a16="http://schemas.microsoft.com/office/drawing/2014/main" id="{92C0021F-43C9-6841-B4DE-5CE9776BEA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2480" y="1641254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2" name="Picture 14" descr="C:\Users\rikamu-cl035\Desktop\ki01.gif">
              <a:extLst>
                <a:ext uri="{FF2B5EF4-FFF2-40B4-BE49-F238E27FC236}">
                  <a16:creationId xmlns:a16="http://schemas.microsoft.com/office/drawing/2014/main" id="{64206F1E-DDE4-D048-9B02-02F1C04DC0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7455" y="1787442"/>
              <a:ext cx="695325" cy="100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星 7 2">
            <a:extLst>
              <a:ext uri="{FF2B5EF4-FFF2-40B4-BE49-F238E27FC236}">
                <a16:creationId xmlns:a16="http://schemas.microsoft.com/office/drawing/2014/main" id="{45FBB120-6DDB-354A-997C-8548775E3F5B}"/>
              </a:ext>
            </a:extLst>
          </p:cNvPr>
          <p:cNvSpPr/>
          <p:nvPr/>
        </p:nvSpPr>
        <p:spPr>
          <a:xfrm>
            <a:off x="1101725" y="5848350"/>
            <a:ext cx="771525" cy="663575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6405" name="Picture 21" descr="C:\Users\rikamu-cl035\Desktop\bane02.gif">
            <a:extLst>
              <a:ext uri="{FF2B5EF4-FFF2-40B4-BE49-F238E27FC236}">
                <a16:creationId xmlns:a16="http://schemas.microsoft.com/office/drawing/2014/main" id="{D319124F-ED00-8545-BD87-9B7153D1A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2790825"/>
            <a:ext cx="8096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7" name="Picture 23" descr="C:\Users\rikamu-cl035\Desktop\bane04.gif">
            <a:extLst>
              <a:ext uri="{FF2B5EF4-FFF2-40B4-BE49-F238E27FC236}">
                <a16:creationId xmlns:a16="http://schemas.microsoft.com/office/drawing/2014/main" id="{0906A3E6-AB8B-9346-833F-D2DA05921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1657">
            <a:off x="1103313" y="2603500"/>
            <a:ext cx="362902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3" name="Picture 29" descr="C:\Users\rikamu-cl035\Desktop\bane05.gif">
            <a:extLst>
              <a:ext uri="{FF2B5EF4-FFF2-40B4-BE49-F238E27FC236}">
                <a16:creationId xmlns:a16="http://schemas.microsoft.com/office/drawing/2014/main" id="{C4CB47E3-75D1-D646-B90A-9C23991D0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2652713"/>
            <a:ext cx="66103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DA8B046-F728-614B-A22F-D8CD9AE1C57A}"/>
              </a:ext>
            </a:extLst>
          </p:cNvPr>
          <p:cNvGrpSpPr>
            <a:grpSpLocks/>
          </p:cNvGrpSpPr>
          <p:nvPr/>
        </p:nvGrpSpPr>
        <p:grpSpPr bwMode="auto">
          <a:xfrm>
            <a:off x="5815013" y="4370388"/>
            <a:ext cx="3181350" cy="1108075"/>
            <a:chOff x="5663821" y="4534694"/>
            <a:chExt cx="3361279" cy="1108874"/>
          </a:xfrm>
        </p:grpSpPr>
        <p:sp>
          <p:nvSpPr>
            <p:cNvPr id="5137" name="テキスト ボックス 15">
              <a:extLst>
                <a:ext uri="{FF2B5EF4-FFF2-40B4-BE49-F238E27FC236}">
                  <a16:creationId xmlns:a16="http://schemas.microsoft.com/office/drawing/2014/main" id="{00B779F6-8544-DD48-A5C8-20D7E21EB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3821" y="4534694"/>
              <a:ext cx="3361279" cy="1108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6600">
                  <a:solidFill>
                    <a:srgbClr val="CC0099"/>
                  </a:solidFill>
                </a:rPr>
                <a:t>Ｓ波</a:t>
              </a:r>
              <a:r>
                <a:rPr lang="ja-JP" altLang="en-US" sz="4000">
                  <a:solidFill>
                    <a:srgbClr val="CC0099"/>
                  </a:solidFill>
                </a:rPr>
                <a:t>（横波）</a:t>
              </a:r>
            </a:p>
          </p:txBody>
        </p:sp>
        <p:sp>
          <p:nvSpPr>
            <p:cNvPr id="18447" name="テキスト ボックス 16">
              <a:extLst>
                <a:ext uri="{FF2B5EF4-FFF2-40B4-BE49-F238E27FC236}">
                  <a16:creationId xmlns:a16="http://schemas.microsoft.com/office/drawing/2014/main" id="{AFCDCC3B-1A0C-7D4E-AFAF-D82678FE06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4121" y="4815884"/>
              <a:ext cx="1392146" cy="254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1050" dirty="0"/>
                <a:t>よ　こ　　な　み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0367648-1A2F-DA49-8297-B94F75ACDBA5}"/>
              </a:ext>
            </a:extLst>
          </p:cNvPr>
          <p:cNvGrpSpPr>
            <a:grpSpLocks/>
          </p:cNvGrpSpPr>
          <p:nvPr/>
        </p:nvGrpSpPr>
        <p:grpSpPr bwMode="auto">
          <a:xfrm>
            <a:off x="2405063" y="5770563"/>
            <a:ext cx="2301875" cy="885825"/>
            <a:chOff x="2049463" y="5948340"/>
            <a:chExt cx="2301875" cy="885449"/>
          </a:xfrm>
        </p:grpSpPr>
        <p:sp>
          <p:nvSpPr>
            <p:cNvPr id="5135" name="テキスト ボックス 18">
              <a:extLst>
                <a:ext uri="{FF2B5EF4-FFF2-40B4-BE49-F238E27FC236}">
                  <a16:creationId xmlns:a16="http://schemas.microsoft.com/office/drawing/2014/main" id="{E8DD4C31-B78D-864A-B2FE-A961EA663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9463" y="6125764"/>
              <a:ext cx="23018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4000">
                  <a:solidFill>
                    <a:srgbClr val="FFFF00"/>
                  </a:solidFill>
                </a:rPr>
                <a:t>地震発生</a:t>
              </a:r>
            </a:p>
          </p:txBody>
        </p:sp>
        <p:sp>
          <p:nvSpPr>
            <p:cNvPr id="5136" name="テキスト ボックス 19">
              <a:extLst>
                <a:ext uri="{FF2B5EF4-FFF2-40B4-BE49-F238E27FC236}">
                  <a16:creationId xmlns:a16="http://schemas.microsoft.com/office/drawing/2014/main" id="{BB23A937-A9BD-254F-95FC-89DA2C060F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687" y="5948340"/>
              <a:ext cx="20947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FFFF00"/>
                  </a:solidFill>
                </a:rPr>
                <a:t>じ 　しん　はっ せい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A32BFFDA-AEF8-5648-B027-FAC61F66943F}"/>
              </a:ext>
            </a:extLst>
          </p:cNvPr>
          <p:cNvGrpSpPr>
            <a:grpSpLocks/>
          </p:cNvGrpSpPr>
          <p:nvPr/>
        </p:nvGrpSpPr>
        <p:grpSpPr bwMode="auto">
          <a:xfrm>
            <a:off x="4914900" y="5219700"/>
            <a:ext cx="4124325" cy="1231900"/>
            <a:chOff x="4778076" y="5168108"/>
            <a:chExt cx="4124030" cy="1086374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C65B80AD-6B44-9A48-A7FD-7840785FB36F}"/>
                </a:ext>
              </a:extLst>
            </p:cNvPr>
            <p:cNvSpPr/>
            <p:nvPr/>
          </p:nvSpPr>
          <p:spPr>
            <a:xfrm>
              <a:off x="4820936" y="5168108"/>
              <a:ext cx="4024024" cy="1086374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5134" name="テキスト ボックス 22">
              <a:extLst>
                <a:ext uri="{FF2B5EF4-FFF2-40B4-BE49-F238E27FC236}">
                  <a16:creationId xmlns:a16="http://schemas.microsoft.com/office/drawing/2014/main" id="{16B65299-A0BC-0443-B474-5ADB50F39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8076" y="5192178"/>
              <a:ext cx="4124030" cy="105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2400"/>
                <a:t>スピードの遅い</a:t>
              </a:r>
              <a:r>
                <a:rPr lang="ja-JP" altLang="en-US" sz="2400">
                  <a:solidFill>
                    <a:srgbClr val="CC0099"/>
                  </a:solidFill>
                </a:rPr>
                <a:t>Ｓ波</a:t>
              </a:r>
              <a:r>
                <a:rPr lang="ja-JP" altLang="en-US" sz="2400"/>
                <a:t>は、震源から離れた場所では伝わるのに時間がかかる。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2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7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2" presetClass="emph" presetSubtype="0" repeatCount="200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2000" fill="hold" nodeType="withEffect">
                                  <p:stCondLst>
                                    <p:cond delay="5300"/>
                                  </p:stCondLst>
                                  <p:childTnLs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2" presetClass="emph" presetSubtype="0" repeatCount="2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>
            <a:extLst>
              <a:ext uri="{FF2B5EF4-FFF2-40B4-BE49-F238E27FC236}">
                <a16:creationId xmlns:a16="http://schemas.microsoft.com/office/drawing/2014/main" id="{549CC75D-6E33-C64F-B441-5C0194DAF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92088"/>
            <a:ext cx="8918575" cy="657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1" name="Picture 7" descr="C:\Users\rikamu-cl035\Desktop\biru01.gif">
            <a:extLst>
              <a:ext uri="{FF2B5EF4-FFF2-40B4-BE49-F238E27FC236}">
                <a16:creationId xmlns:a16="http://schemas.microsoft.com/office/drawing/2014/main" id="{EA20EC37-70FD-0D4F-94FD-131B6BC56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4921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 descr="C:\Users\rikamu-cl035\Desktop\biru02.gif">
            <a:extLst>
              <a:ext uri="{FF2B5EF4-FFF2-40B4-BE49-F238E27FC236}">
                <a16:creationId xmlns:a16="http://schemas.microsoft.com/office/drawing/2014/main" id="{316DC26E-638E-254A-BB6B-8512AAAAF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479425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425" name="グループ化 16424">
            <a:extLst>
              <a:ext uri="{FF2B5EF4-FFF2-40B4-BE49-F238E27FC236}">
                <a16:creationId xmlns:a16="http://schemas.microsoft.com/office/drawing/2014/main" id="{F0A39B78-4E5F-EE4D-A2C6-40560AA8D4FB}"/>
              </a:ext>
            </a:extLst>
          </p:cNvPr>
          <p:cNvGrpSpPr>
            <a:grpSpLocks/>
          </p:cNvGrpSpPr>
          <p:nvPr/>
        </p:nvGrpSpPr>
        <p:grpSpPr bwMode="auto">
          <a:xfrm>
            <a:off x="6904038" y="1641475"/>
            <a:ext cx="1941512" cy="1155700"/>
            <a:chOff x="6447455" y="1641254"/>
            <a:chExt cx="1941381" cy="1155838"/>
          </a:xfrm>
        </p:grpSpPr>
        <p:pic>
          <p:nvPicPr>
            <p:cNvPr id="6175" name="Picture 9" descr="C:\Users\rikamu-cl035\Desktop\ki02.gif">
              <a:extLst>
                <a:ext uri="{FF2B5EF4-FFF2-40B4-BE49-F238E27FC236}">
                  <a16:creationId xmlns:a16="http://schemas.microsoft.com/office/drawing/2014/main" id="{488CE699-010B-C642-934D-BC80407E31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3613" y="1644567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6" name="Picture 10">
              <a:extLst>
                <a:ext uri="{FF2B5EF4-FFF2-40B4-BE49-F238E27FC236}">
                  <a16:creationId xmlns:a16="http://schemas.microsoft.com/office/drawing/2014/main" id="{6C872A07-CEC8-5442-A257-538E8A4D62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019932" y="1644567"/>
              <a:ext cx="368904" cy="1152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77" name="Picture 9" descr="C:\Users\rikamu-cl035\Desktop\ki02.gif">
              <a:extLst>
                <a:ext uri="{FF2B5EF4-FFF2-40B4-BE49-F238E27FC236}">
                  <a16:creationId xmlns:a16="http://schemas.microsoft.com/office/drawing/2014/main" id="{9D1E9AC9-E6C8-1A4A-ADB8-B68C3F0590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2480" y="1641254"/>
              <a:ext cx="472303" cy="1150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8" name="Picture 14" descr="C:\Users\rikamu-cl035\Desktop\ki01.gif">
              <a:extLst>
                <a:ext uri="{FF2B5EF4-FFF2-40B4-BE49-F238E27FC236}">
                  <a16:creationId xmlns:a16="http://schemas.microsoft.com/office/drawing/2014/main" id="{2190F0FF-D5AF-714E-9283-6717BAEED0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7455" y="1787442"/>
              <a:ext cx="695325" cy="100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星 7 2">
            <a:extLst>
              <a:ext uri="{FF2B5EF4-FFF2-40B4-BE49-F238E27FC236}">
                <a16:creationId xmlns:a16="http://schemas.microsoft.com/office/drawing/2014/main" id="{CA02517A-8D9C-F644-80CA-8B830B894500}"/>
              </a:ext>
            </a:extLst>
          </p:cNvPr>
          <p:cNvSpPr/>
          <p:nvPr/>
        </p:nvSpPr>
        <p:spPr>
          <a:xfrm>
            <a:off x="1101725" y="5848350"/>
            <a:ext cx="771525" cy="663575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A9A1D61-B390-9C4F-BA91-9F204DE097BC}"/>
              </a:ext>
            </a:extLst>
          </p:cNvPr>
          <p:cNvCxnSpPr/>
          <p:nvPr/>
        </p:nvCxnSpPr>
        <p:spPr>
          <a:xfrm flipV="1">
            <a:off x="1500188" y="2889250"/>
            <a:ext cx="0" cy="32908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F8EC0976-9294-7A4A-9F25-CE7DA784CA02}"/>
              </a:ext>
            </a:extLst>
          </p:cNvPr>
          <p:cNvCxnSpPr/>
          <p:nvPr/>
        </p:nvCxnSpPr>
        <p:spPr>
          <a:xfrm flipV="1">
            <a:off x="1487488" y="2889250"/>
            <a:ext cx="3078162" cy="3290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2AC0B479-3D08-C44F-9ADD-0EC6C3DE21C9}"/>
              </a:ext>
            </a:extLst>
          </p:cNvPr>
          <p:cNvCxnSpPr/>
          <p:nvPr/>
        </p:nvCxnSpPr>
        <p:spPr>
          <a:xfrm flipV="1">
            <a:off x="1500188" y="2889250"/>
            <a:ext cx="6519862" cy="3290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F56CD66-3F02-7F48-AA39-1617DA09E004}"/>
              </a:ext>
            </a:extLst>
          </p:cNvPr>
          <p:cNvCxnSpPr/>
          <p:nvPr/>
        </p:nvCxnSpPr>
        <p:spPr>
          <a:xfrm flipV="1">
            <a:off x="1487488" y="4533900"/>
            <a:ext cx="1538287" cy="1646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E1050568-F949-F04B-B870-81982B4DF81C}"/>
              </a:ext>
            </a:extLst>
          </p:cNvPr>
          <p:cNvCxnSpPr/>
          <p:nvPr/>
        </p:nvCxnSpPr>
        <p:spPr>
          <a:xfrm flipV="1">
            <a:off x="1500188" y="4745038"/>
            <a:ext cx="2851150" cy="14351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05" name="Picture 21" descr="C:\Users\rikamu-cl035\Desktop\bane02.gif">
            <a:extLst>
              <a:ext uri="{FF2B5EF4-FFF2-40B4-BE49-F238E27FC236}">
                <a16:creationId xmlns:a16="http://schemas.microsoft.com/office/drawing/2014/main" id="{2370E1D2-1703-364E-8938-5719E5C13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2790825"/>
            <a:ext cx="8096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7" name="Picture 23" descr="C:\Users\rikamu-cl035\Desktop\bane04.gif">
            <a:extLst>
              <a:ext uri="{FF2B5EF4-FFF2-40B4-BE49-F238E27FC236}">
                <a16:creationId xmlns:a16="http://schemas.microsoft.com/office/drawing/2014/main" id="{743E9C4D-F878-664A-B8AC-2DE0FCD22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1657">
            <a:off x="1103313" y="2617788"/>
            <a:ext cx="362902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3" name="Picture 29" descr="C:\Users\rikamu-cl035\Desktop\bane05.gif">
            <a:extLst>
              <a:ext uri="{FF2B5EF4-FFF2-40B4-BE49-F238E27FC236}">
                <a16:creationId xmlns:a16="http://schemas.microsoft.com/office/drawing/2014/main" id="{9C866F83-9B7B-3F4E-B39D-3F1D014C6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2667000"/>
            <a:ext cx="66103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B07966E-0847-3343-85ED-34CA8F04DD49}"/>
              </a:ext>
            </a:extLst>
          </p:cNvPr>
          <p:cNvGrpSpPr>
            <a:grpSpLocks/>
          </p:cNvGrpSpPr>
          <p:nvPr/>
        </p:nvGrpSpPr>
        <p:grpSpPr bwMode="auto">
          <a:xfrm>
            <a:off x="1141413" y="53975"/>
            <a:ext cx="2341562" cy="1400175"/>
            <a:chOff x="2507741" y="448095"/>
            <a:chExt cx="2294956" cy="1524521"/>
          </a:xfrm>
        </p:grpSpPr>
        <p:sp>
          <p:nvSpPr>
            <p:cNvPr id="30" name="角丸四角形 29">
              <a:extLst>
                <a:ext uri="{FF2B5EF4-FFF2-40B4-BE49-F238E27FC236}">
                  <a16:creationId xmlns:a16="http://schemas.microsoft.com/office/drawing/2014/main" id="{87BE71E3-7CA0-074F-8D5D-528E09831E02}"/>
                </a:ext>
              </a:extLst>
            </p:cNvPr>
            <p:cNvSpPr/>
            <p:nvPr/>
          </p:nvSpPr>
          <p:spPr>
            <a:xfrm>
              <a:off x="2507741" y="479208"/>
              <a:ext cx="1834409" cy="1453654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0BB3627E-875C-044A-BCFF-4DD10547CF01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616AA3A-3435-1D42-8C90-816C747E5F85}"/>
              </a:ext>
            </a:extLst>
          </p:cNvPr>
          <p:cNvGrpSpPr>
            <a:grpSpLocks/>
          </p:cNvGrpSpPr>
          <p:nvPr/>
        </p:nvGrpSpPr>
        <p:grpSpPr bwMode="auto">
          <a:xfrm>
            <a:off x="2405063" y="5770563"/>
            <a:ext cx="2301875" cy="885825"/>
            <a:chOff x="2049463" y="5948340"/>
            <a:chExt cx="2301875" cy="885449"/>
          </a:xfrm>
        </p:grpSpPr>
        <p:sp>
          <p:nvSpPr>
            <p:cNvPr id="6171" name="テキスト ボックス 16423">
              <a:extLst>
                <a:ext uri="{FF2B5EF4-FFF2-40B4-BE49-F238E27FC236}">
                  <a16:creationId xmlns:a16="http://schemas.microsoft.com/office/drawing/2014/main" id="{A061ED3D-0A28-F349-9542-BE44B963C4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9463" y="6125764"/>
              <a:ext cx="23018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4000">
                  <a:solidFill>
                    <a:srgbClr val="FFFF00"/>
                  </a:solidFill>
                </a:rPr>
                <a:t>地震発生</a:t>
              </a:r>
            </a:p>
          </p:txBody>
        </p:sp>
        <p:sp>
          <p:nvSpPr>
            <p:cNvPr id="6172" name="テキスト ボックス 3">
              <a:extLst>
                <a:ext uri="{FF2B5EF4-FFF2-40B4-BE49-F238E27FC236}">
                  <a16:creationId xmlns:a16="http://schemas.microsoft.com/office/drawing/2014/main" id="{2CF06911-6E56-DF4E-A6DA-D81D2EB19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687" y="5948340"/>
              <a:ext cx="20947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rgbClr val="FFFF00"/>
                  </a:solidFill>
                </a:rPr>
                <a:t>じ 　しん　はっ せい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746D6A9C-0950-DE48-BB7F-9C7AC50E6A04}"/>
              </a:ext>
            </a:extLst>
          </p:cNvPr>
          <p:cNvGrpSpPr>
            <a:grpSpLocks/>
          </p:cNvGrpSpPr>
          <p:nvPr/>
        </p:nvGrpSpPr>
        <p:grpSpPr bwMode="auto">
          <a:xfrm>
            <a:off x="4002088" y="53975"/>
            <a:ext cx="2341562" cy="1400175"/>
            <a:chOff x="2507741" y="448095"/>
            <a:chExt cx="2294956" cy="1524521"/>
          </a:xfrm>
        </p:grpSpPr>
        <p:sp>
          <p:nvSpPr>
            <p:cNvPr id="27" name="角丸四角形 26">
              <a:extLst>
                <a:ext uri="{FF2B5EF4-FFF2-40B4-BE49-F238E27FC236}">
                  <a16:creationId xmlns:a16="http://schemas.microsoft.com/office/drawing/2014/main" id="{788806E2-A44F-CD41-8120-CDFB18BBBFBF}"/>
                </a:ext>
              </a:extLst>
            </p:cNvPr>
            <p:cNvSpPr/>
            <p:nvPr/>
          </p:nvSpPr>
          <p:spPr>
            <a:xfrm>
              <a:off x="2507741" y="479208"/>
              <a:ext cx="1834409" cy="1453654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CED8A4F-4A49-2944-820D-BD5205BE6F62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7845EBF3-58AE-1B41-A490-33330B7CA407}"/>
              </a:ext>
            </a:extLst>
          </p:cNvPr>
          <p:cNvGrpSpPr>
            <a:grpSpLocks/>
          </p:cNvGrpSpPr>
          <p:nvPr/>
        </p:nvGrpSpPr>
        <p:grpSpPr bwMode="auto">
          <a:xfrm>
            <a:off x="7081838" y="49213"/>
            <a:ext cx="2341562" cy="1400175"/>
            <a:chOff x="2507741" y="448095"/>
            <a:chExt cx="2294956" cy="1524521"/>
          </a:xfrm>
        </p:grpSpPr>
        <p:sp>
          <p:nvSpPr>
            <p:cNvPr id="33" name="角丸四角形 32">
              <a:extLst>
                <a:ext uri="{FF2B5EF4-FFF2-40B4-BE49-F238E27FC236}">
                  <a16:creationId xmlns:a16="http://schemas.microsoft.com/office/drawing/2014/main" id="{72CC5125-2064-4540-884D-8FA9F71CBC3E}"/>
                </a:ext>
              </a:extLst>
            </p:cNvPr>
            <p:cNvSpPr/>
            <p:nvPr/>
          </p:nvSpPr>
          <p:spPr>
            <a:xfrm>
              <a:off x="2507741" y="479208"/>
              <a:ext cx="1834409" cy="1453653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5A724620-860E-A948-919B-A98392DCA8C1}"/>
                </a:ext>
              </a:extLst>
            </p:cNvPr>
            <p:cNvSpPr txBox="1"/>
            <p:nvPr/>
          </p:nvSpPr>
          <p:spPr>
            <a:xfrm>
              <a:off x="2535747" y="448095"/>
              <a:ext cx="2266950" cy="15245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ea typeface="ＭＳ Ｐゴシック" charset="-128"/>
                </a:rPr>
                <a:t>　きん　きゅう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緊急</a:t>
              </a:r>
              <a:endParaRPr lang="en-US" altLang="ja-JP" sz="3200" dirty="0">
                <a:solidFill>
                  <a:srgbClr val="C00000"/>
                </a:solidFill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C00000"/>
                  </a:solidFill>
                  <a:ea typeface="ＭＳ Ｐゴシック" charset="-128"/>
                </a:rPr>
                <a:t>　</a:t>
              </a:r>
              <a:r>
                <a:rPr lang="ja-JP" altLang="en-US" sz="1050" dirty="0" err="1">
                  <a:ea typeface="ＭＳ Ｐゴシック" charset="-128"/>
                </a:rPr>
                <a:t>じ　　</a:t>
              </a:r>
              <a:r>
                <a:rPr lang="ja-JP" altLang="en-US" sz="1050" dirty="0">
                  <a:ea typeface="ＭＳ Ｐゴシック" charset="-128"/>
                </a:rPr>
                <a:t>　し　ん　そ　く　ほ　</a:t>
              </a:r>
              <a:r>
                <a:rPr lang="ja-JP" altLang="en-US" sz="1050" dirty="0" err="1">
                  <a:ea typeface="ＭＳ Ｐゴシック" charset="-128"/>
                </a:rPr>
                <a:t>う</a:t>
              </a:r>
              <a:endParaRPr lang="en-US" altLang="ja-JP" sz="1050" dirty="0">
                <a:ea typeface="ＭＳ Ｐゴシック" charset="-128"/>
              </a:endParaRPr>
            </a:p>
            <a:p>
              <a:pPr>
                <a:defRPr/>
              </a:pPr>
              <a:r>
                <a:rPr lang="ja-JP" altLang="en-US" sz="3200" dirty="0">
                  <a:solidFill>
                    <a:srgbClr val="C00000"/>
                  </a:solidFill>
                  <a:ea typeface="ＭＳ Ｐゴシック" charset="-128"/>
                </a:rPr>
                <a:t>地震速報</a:t>
              </a:r>
            </a:p>
          </p:txBody>
        </p:sp>
      </p:grpSp>
      <p:pic>
        <p:nvPicPr>
          <p:cNvPr id="4" name="緊急地震2813.wav">
            <a:hlinkClick r:id="" action="ppaction://media"/>
            <a:extLst>
              <a:ext uri="{FF2B5EF4-FFF2-40B4-BE49-F238E27FC236}">
                <a16:creationId xmlns:a16="http://schemas.microsoft.com/office/drawing/2014/main" id="{AFF09D55-1F7C-B940-B7AB-6CC609F4F83B}"/>
              </a:ext>
            </a:extLst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100" y="36020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6C78BDE-6A24-C141-B67A-57D84FF0DA5B}"/>
              </a:ext>
            </a:extLst>
          </p:cNvPr>
          <p:cNvGrpSpPr>
            <a:grpSpLocks/>
          </p:cNvGrpSpPr>
          <p:nvPr/>
        </p:nvGrpSpPr>
        <p:grpSpPr bwMode="auto">
          <a:xfrm>
            <a:off x="4906963" y="5205413"/>
            <a:ext cx="4256087" cy="1570037"/>
            <a:chOff x="4769959" y="4768880"/>
            <a:chExt cx="4256737" cy="156966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98FB2371-93E6-2B46-B46D-69AC76EEC665}"/>
                </a:ext>
              </a:extLst>
            </p:cNvPr>
            <p:cNvSpPr/>
            <p:nvPr/>
          </p:nvSpPr>
          <p:spPr>
            <a:xfrm>
              <a:off x="4820767" y="4859345"/>
              <a:ext cx="4024927" cy="1382381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6166" name="テキスト ボックス 9">
              <a:extLst>
                <a:ext uri="{FF2B5EF4-FFF2-40B4-BE49-F238E27FC236}">
                  <a16:creationId xmlns:a16="http://schemas.microsoft.com/office/drawing/2014/main" id="{1FED8C46-5D4E-C444-BF0D-6A945C2898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9959" y="4768880"/>
              <a:ext cx="4256737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ja-JP" altLang="en-US" sz="3200"/>
                <a:t>震源から離れた場所では、</a:t>
              </a:r>
              <a:r>
                <a:rPr lang="ja-JP" altLang="en-US" sz="3200">
                  <a:solidFill>
                    <a:srgbClr val="FF0000"/>
                  </a:solidFill>
                </a:rPr>
                <a:t>緊急地震速報</a:t>
              </a:r>
              <a:r>
                <a:rPr lang="ja-JP" altLang="en-US" sz="3200"/>
                <a:t>の後で</a:t>
              </a:r>
              <a:r>
                <a:rPr lang="ja-JP" altLang="en-US" sz="3200">
                  <a:solidFill>
                    <a:srgbClr val="CC0099"/>
                  </a:solidFill>
                </a:rPr>
                <a:t>Ｓ波</a:t>
              </a:r>
              <a:r>
                <a:rPr lang="ja-JP" altLang="en-US" sz="3200"/>
                <a:t>が届く。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2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5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3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7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Rot by="120000">
                                      <p:cBhvr>
                                        <p:cTn id="6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32" presetClass="emph" presetSubtype="0" repeatCount="200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32" presetClass="emph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animRot by="120000">
                                      <p:cBhvr>
                                        <p:cTn id="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32" presetClass="emph" presetSubtype="0" repeatCount="2000" fill="hold" nodeType="withEffect">
                                  <p:stCondLst>
                                    <p:cond delay="5300"/>
                                  </p:stCondLst>
                                  <p:childTnLs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32" presetClass="emph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animRot by="120000">
                                      <p:cBhvr>
                                        <p:cTn id="8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32" presetClass="emph" presetSubtype="0" repeatCount="2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7824</TotalTime>
  <Words>323</Words>
  <Application>Microsoft Macintosh PowerPoint</Application>
  <PresentationFormat>画面に合わせる (4:3)</PresentationFormat>
  <Paragraphs>75</Paragraphs>
  <Slides>5</Slides>
  <Notes>0</Notes>
  <HiddenSlides>0</HiddenSlides>
  <MMClips>4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Calibri</vt:lpstr>
      <vt:lpstr>ＭＳ Ｐゴシック</vt:lpstr>
      <vt:lpstr>Arial</vt:lpstr>
      <vt:lpstr>1_Office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出雲市教育委員会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出雲市教育委員会</dc:creator>
  <cp:lastModifiedBy>ナカムラノリヒロ</cp:lastModifiedBy>
  <cp:revision>545</cp:revision>
  <dcterms:created xsi:type="dcterms:W3CDTF">2013-01-15T03:43:03Z</dcterms:created>
  <dcterms:modified xsi:type="dcterms:W3CDTF">2020-11-30T03:05:57Z</dcterms:modified>
</cp:coreProperties>
</file>